
<file path=[Content_Types].xml><?xml version="1.0" encoding="utf-8"?>
<Types xmlns="http://schemas.openxmlformats.org/package/2006/content-types">
  <Default Extension="gif" ContentType="image/gif"/>
  <Default Extension="jpg" ContentType="image/jp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media/image12.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78" r:id="rId3"/>
    <p:sldId id="576" r:id="rId4"/>
    <p:sldId id="571" r:id="rId5"/>
    <p:sldId id="572" r:id="rId6"/>
    <p:sldId id="573" r:id="rId7"/>
    <p:sldId id="574" r:id="rId8"/>
    <p:sldId id="575" r:id="rId9"/>
    <p:sldId id="265" r:id="rId10"/>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6BDD"/>
    <a:srgbClr val="C997FB"/>
    <a:srgbClr val="9900CC"/>
    <a:srgbClr val="CC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51" d="100"/>
          <a:sy n="51" d="100"/>
        </p:scale>
        <p:origin x="926"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2.jpg>
</file>

<file path=ppt/media/image3.jpg>
</file>

<file path=ppt/media/image4.png>
</file>

<file path=ppt/media/image5.png>
</file>

<file path=ppt/media/image6.png>
</file>

<file path=ppt/media/image7.png>
</file>

<file path=ppt/media/image8.gif>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EC7DBEF9-DF7C-467C-B451-AF648A7E58C9}" type="datetimeFigureOut">
              <a:rPr lang="en-IN" smtClean="0"/>
              <a:t>07-05-2024</a:t>
            </a:fld>
            <a:endParaRPr lang="en-IN"/>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E893ECA1-526E-46C8-BC48-C6BB9483FC9C}" type="slidenum">
              <a:rPr lang="en-IN" smtClean="0"/>
              <a:t>‹#›</a:t>
            </a:fld>
            <a:endParaRPr lang="en-IN"/>
          </a:p>
        </p:txBody>
      </p:sp>
    </p:spTree>
    <p:extLst>
      <p:ext uri="{BB962C8B-B14F-4D97-AF65-F5344CB8AC3E}">
        <p14:creationId xmlns:p14="http://schemas.microsoft.com/office/powerpoint/2010/main" val="1488968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sp>
        <p:nvSpPr>
          <p:cNvPr id="2" name="Holder 2"/>
          <p:cNvSpPr>
            <a:spLocks noGrp="1"/>
          </p:cNvSpPr>
          <p:nvPr>
            <p:ph type="ctrTitle"/>
          </p:nvPr>
        </p:nvSpPr>
        <p:spPr>
          <a:xfrm>
            <a:off x="3213544" y="1005338"/>
            <a:ext cx="11873610" cy="635635"/>
          </a:xfrm>
          <a:prstGeom prst="rect">
            <a:avLst/>
          </a:prstGeom>
        </p:spPr>
        <p:txBody>
          <a:bodyPr wrap="square" lIns="0" tIns="0" rIns="0" bIns="0">
            <a:spAutoFit/>
          </a:bodyPr>
          <a:lstStyle>
            <a:lvl1pPr>
              <a:defRPr sz="4000" b="1" i="0">
                <a:solidFill>
                  <a:srgbClr val="131313"/>
                </a:solidFill>
                <a:latin typeface="Tahoma"/>
                <a:cs typeface="Tahoma"/>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pic>
        <p:nvPicPr>
          <p:cNvPr id="17" name="bg object 17"/>
          <p:cNvPicPr/>
          <p:nvPr/>
        </p:nvPicPr>
        <p:blipFill>
          <a:blip r:embed="rId3" cstate="print"/>
          <a:stretch>
            <a:fillRect/>
          </a:stretch>
        </p:blipFill>
        <p:spPr>
          <a:xfrm>
            <a:off x="0" y="2983681"/>
            <a:ext cx="3122510" cy="6524623"/>
          </a:xfrm>
          <a:prstGeom prst="rect">
            <a:avLst/>
          </a:prstGeom>
        </p:spPr>
      </p:pic>
      <p:pic>
        <p:nvPicPr>
          <p:cNvPr id="18" name="bg object 18"/>
          <p:cNvPicPr/>
          <p:nvPr/>
        </p:nvPicPr>
        <p:blipFill>
          <a:blip r:embed="rId4" cstate="print"/>
          <a:stretch>
            <a:fillRect/>
          </a:stretch>
        </p:blipFill>
        <p:spPr>
          <a:xfrm>
            <a:off x="0" y="7770"/>
            <a:ext cx="6068428" cy="10279227"/>
          </a:xfrm>
          <a:prstGeom prst="rect">
            <a:avLst/>
          </a:prstGeom>
        </p:spPr>
      </p:pic>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ain Layouts">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4165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0_Main Layouts">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E70BE19A-9A6A-4AD9-B4FB-196651C26E9D}"/>
              </a:ext>
            </a:extLst>
          </p:cNvPr>
          <p:cNvSpPr>
            <a:spLocks noGrp="1"/>
          </p:cNvSpPr>
          <p:nvPr>
            <p:ph type="pic" sz="quarter" idx="10"/>
          </p:nvPr>
        </p:nvSpPr>
        <p:spPr>
          <a:xfrm>
            <a:off x="1039036" y="2244023"/>
            <a:ext cx="6595877" cy="276999"/>
          </a:xfrm>
        </p:spPr>
        <p:txBody>
          <a:bodyPr/>
          <a:lstStyle/>
          <a:p>
            <a:endParaRPr lang="en-US"/>
          </a:p>
        </p:txBody>
      </p:sp>
    </p:spTree>
    <p:extLst>
      <p:ext uri="{BB962C8B-B14F-4D97-AF65-F5344CB8AC3E}">
        <p14:creationId xmlns:p14="http://schemas.microsoft.com/office/powerpoint/2010/main" val="946658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570522" y="3302908"/>
            <a:ext cx="11159654" cy="3542029"/>
          </a:xfrm>
          <a:prstGeom prst="rect">
            <a:avLst/>
          </a:prstGeom>
        </p:spPr>
        <p:txBody>
          <a:bodyPr wrap="square" lIns="0" tIns="0" rIns="0" bIns="0">
            <a:spAutoFit/>
          </a:bodyPr>
          <a:lstStyle>
            <a:lvl1pPr>
              <a:defRPr sz="7700" b="1" i="0">
                <a:solidFill>
                  <a:srgbClr val="131313"/>
                </a:solidFill>
                <a:latin typeface="Verdana"/>
                <a:cs typeface="Verdana"/>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6.png"/><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6.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6.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6.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6.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0" y="120650"/>
            <a:ext cx="18288000" cy="10287000"/>
          </a:xfrm>
          <a:prstGeom prst="rect">
            <a:avLst/>
          </a:prstGeom>
        </p:spPr>
      </p:pic>
      <p:sp>
        <p:nvSpPr>
          <p:cNvPr id="4" name="TextBox 3">
            <a:extLst>
              <a:ext uri="{FF2B5EF4-FFF2-40B4-BE49-F238E27FC236}">
                <a16:creationId xmlns:a16="http://schemas.microsoft.com/office/drawing/2014/main" id="{701E0369-73E3-BE2B-DADC-26EE2D74EC57}"/>
              </a:ext>
            </a:extLst>
          </p:cNvPr>
          <p:cNvSpPr txBox="1"/>
          <p:nvPr/>
        </p:nvSpPr>
        <p:spPr>
          <a:xfrm>
            <a:off x="11605976" y="7131050"/>
            <a:ext cx="3640374" cy="646331"/>
          </a:xfrm>
          <a:prstGeom prst="rect">
            <a:avLst/>
          </a:prstGeom>
          <a:noFill/>
        </p:spPr>
        <p:txBody>
          <a:bodyPr wrap="square" rtlCol="0">
            <a:spAutoFit/>
          </a:bodyPr>
          <a:lstStyle/>
          <a:p>
            <a:r>
              <a:rPr lang="en-IN" sz="3600" b="1" dirty="0"/>
              <a:t>- NEHA PRASAD</a:t>
            </a:r>
          </a:p>
        </p:txBody>
      </p:sp>
      <p:sp>
        <p:nvSpPr>
          <p:cNvPr id="6" name="TextBox 5">
            <a:extLst>
              <a:ext uri="{FF2B5EF4-FFF2-40B4-BE49-F238E27FC236}">
                <a16:creationId xmlns:a16="http://schemas.microsoft.com/office/drawing/2014/main" id="{35EBC6CF-CF9A-4B23-7EE8-7CF72298B738}"/>
              </a:ext>
            </a:extLst>
          </p:cNvPr>
          <p:cNvSpPr txBox="1"/>
          <p:nvPr/>
        </p:nvSpPr>
        <p:spPr>
          <a:xfrm>
            <a:off x="4730750" y="4083050"/>
            <a:ext cx="9425978" cy="2616422"/>
          </a:xfrm>
          <a:prstGeom prst="rect">
            <a:avLst/>
          </a:prstGeom>
          <a:noFill/>
        </p:spPr>
        <p:txBody>
          <a:bodyPr wrap="none" rtlCol="0">
            <a:spAutoFit/>
          </a:bodyPr>
          <a:lstStyle/>
          <a:p>
            <a:pPr algn="ctr"/>
            <a:r>
              <a:rPr lang="en-US" sz="6600" spc="300" dirty="0">
                <a:gradFill>
                  <a:gsLst>
                    <a:gs pos="0">
                      <a:srgbClr val="7D6BDD"/>
                    </a:gs>
                    <a:gs pos="69000">
                      <a:srgbClr val="F54C75"/>
                    </a:gs>
                  </a:gsLst>
                  <a:path path="circle">
                    <a:fillToRect l="100000" t="100000"/>
                  </a:path>
                </a:gradFill>
                <a:latin typeface="Montserrat ExtraBold" panose="00000900000000000000" pitchFamily="50" charset="0"/>
              </a:rPr>
              <a:t>CREATING TABLES </a:t>
            </a:r>
          </a:p>
          <a:p>
            <a:pPr algn="ctr"/>
            <a:r>
              <a:rPr lang="en-US" sz="6600" spc="300" dirty="0">
                <a:gradFill>
                  <a:gsLst>
                    <a:gs pos="0">
                      <a:srgbClr val="7D6BDD"/>
                    </a:gs>
                    <a:gs pos="69000">
                      <a:srgbClr val="F54C75"/>
                    </a:gs>
                  </a:gsLst>
                  <a:path path="circle">
                    <a:fillToRect l="100000" t="100000"/>
                  </a:path>
                </a:gradFill>
                <a:latin typeface="Montserrat ExtraBold" panose="00000900000000000000" pitchFamily="50" charset="0"/>
              </a:rPr>
              <a:t>  IN SQL</a:t>
            </a:r>
            <a:r>
              <a:rPr lang="en-US" sz="6600" spc="300" dirty="0">
                <a:solidFill>
                  <a:schemeClr val="tx1">
                    <a:lumMod val="85000"/>
                    <a:lumOff val="15000"/>
                  </a:schemeClr>
                </a:solidFill>
                <a:latin typeface="Montserrat ExtraBold" panose="00000900000000000000" pitchFamily="50" charset="0"/>
                <a:cs typeface="Lao UI" panose="020B0502040204020203" pitchFamily="34" charset="0"/>
              </a:rPr>
              <a:t> </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pic>
        <p:nvPicPr>
          <p:cNvPr id="12" name="1">
            <a:hlinkClick r:id="" action="ppaction://media"/>
            <a:extLst>
              <a:ext uri="{FF2B5EF4-FFF2-40B4-BE49-F238E27FC236}">
                <a16:creationId xmlns:a16="http://schemas.microsoft.com/office/drawing/2014/main" id="{06B7766C-1851-8B1B-56A8-C0FB3C9379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550" y="577850"/>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4306"/>
    </mc:Choice>
    <mc:Fallback xmlns="">
      <p:transition spd="slow" advTm="104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32"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3" name="Rectangle 52"/>
          <p:cNvSpPr/>
          <p:nvPr/>
        </p:nvSpPr>
        <p:spPr>
          <a:xfrm>
            <a:off x="737661" y="646693"/>
            <a:ext cx="16825382" cy="95288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7" name="TextBox 6"/>
          <p:cNvSpPr txBox="1"/>
          <p:nvPr/>
        </p:nvSpPr>
        <p:spPr>
          <a:xfrm>
            <a:off x="6669546" y="1151755"/>
            <a:ext cx="4961615" cy="646652"/>
          </a:xfrm>
          <a:prstGeom prst="rect">
            <a:avLst/>
          </a:prstGeom>
          <a:noFill/>
        </p:spPr>
        <p:txBody>
          <a:bodyPr wrap="none" rtlCol="0">
            <a:spAutoFit/>
          </a:bodyPr>
          <a:lstStyle/>
          <a:p>
            <a:pPr algn="ctr"/>
            <a:r>
              <a:rPr lang="en-US" sz="3602" spc="600" dirty="0">
                <a:gradFill>
                  <a:gsLst>
                    <a:gs pos="0">
                      <a:srgbClr val="7D6BDD"/>
                    </a:gs>
                    <a:gs pos="69000">
                      <a:srgbClr val="F54C75"/>
                    </a:gs>
                  </a:gsLst>
                  <a:path path="circle">
                    <a:fillToRect l="100000" t="100000"/>
                  </a:path>
                </a:gradFill>
                <a:latin typeface="Montserrat ExtraBold" panose="00000900000000000000" pitchFamily="50" charset="0"/>
              </a:rPr>
              <a:t>INTRODUCTION</a:t>
            </a:r>
          </a:p>
        </p:txBody>
      </p:sp>
      <p:sp>
        <p:nvSpPr>
          <p:cNvPr id="9" name="Rectangle 8"/>
          <p:cNvSpPr/>
          <p:nvPr/>
        </p:nvSpPr>
        <p:spPr>
          <a:xfrm>
            <a:off x="2920205" y="2273400"/>
            <a:ext cx="12460291" cy="400238"/>
          </a:xfrm>
          <a:prstGeom prst="rect">
            <a:avLst/>
          </a:prstGeom>
        </p:spPr>
        <p:txBody>
          <a:bodyPr wrap="square">
            <a:spAutoFit/>
          </a:bodyPr>
          <a:lstStyle/>
          <a:p>
            <a:pPr algn="ctr"/>
            <a:r>
              <a:rPr lang="en-US" sz="2001" dirty="0">
                <a:solidFill>
                  <a:srgbClr val="111111"/>
                </a:solidFill>
                <a:highlight>
                  <a:srgbClr val="FFFFFF"/>
                </a:highlight>
                <a:latin typeface="-apple-system"/>
              </a:rPr>
              <a:t>SQL tables are where all your data lives. They’re like spreadsheets with rows and columns, but much more powerful</a:t>
            </a:r>
            <a:endParaRPr lang="en-US" sz="2001" dirty="0">
              <a:solidFill>
                <a:schemeClr val="tx1">
                  <a:lumMod val="50000"/>
                  <a:lumOff val="50000"/>
                </a:schemeClr>
              </a:solidFill>
              <a:latin typeface="Montserrat Light" panose="00000400000000000000" pitchFamily="50" charset="0"/>
              <a:cs typeface="Lao UI" panose="020B0502040204020203" pitchFamily="34" charset="0"/>
            </a:endParaRPr>
          </a:p>
        </p:txBody>
      </p:sp>
      <p:sp>
        <p:nvSpPr>
          <p:cNvPr id="2" name="Rectangle: Rounded Corners 1"/>
          <p:cNvSpPr/>
          <p:nvPr/>
        </p:nvSpPr>
        <p:spPr>
          <a:xfrm rot="2470524">
            <a:off x="9686835" y="6353107"/>
            <a:ext cx="10009704" cy="1721524"/>
          </a:xfrm>
          <a:prstGeom prst="roundRect">
            <a:avLst>
              <a:gd name="adj" fmla="val 50000"/>
            </a:avLst>
          </a:prstGeom>
          <a:gradFill flip="none" rotWithShape="1">
            <a:gsLst>
              <a:gs pos="0">
                <a:srgbClr val="7D6BDD"/>
              </a:gs>
              <a:gs pos="100000">
                <a:srgbClr val="F54C7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2" name="Rectangle: Rounded Corners 11"/>
          <p:cNvSpPr/>
          <p:nvPr/>
        </p:nvSpPr>
        <p:spPr>
          <a:xfrm rot="2470524">
            <a:off x="7597071" y="7355558"/>
            <a:ext cx="9360741" cy="396442"/>
          </a:xfrm>
          <a:prstGeom prst="roundRect">
            <a:avLst>
              <a:gd name="adj" fmla="val 50000"/>
            </a:avLst>
          </a:prstGeom>
          <a:solidFill>
            <a:srgbClr val="F6D9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1" name="Rectangle: Rounded Corners 10"/>
          <p:cNvSpPr/>
          <p:nvPr/>
        </p:nvSpPr>
        <p:spPr>
          <a:xfrm rot="2470524">
            <a:off x="10028167" y="7728308"/>
            <a:ext cx="7216414" cy="820297"/>
          </a:xfrm>
          <a:prstGeom prst="roundRect">
            <a:avLst>
              <a:gd name="adj" fmla="val 50000"/>
            </a:avLst>
          </a:prstGeom>
          <a:solidFill>
            <a:srgbClr val="339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3" name="Rectangle: Rounded Corners 12"/>
          <p:cNvSpPr/>
          <p:nvPr/>
        </p:nvSpPr>
        <p:spPr>
          <a:xfrm rot="2470524">
            <a:off x="7474344" y="7760480"/>
            <a:ext cx="8255771" cy="1416704"/>
          </a:xfrm>
          <a:prstGeom prst="roundRect">
            <a:avLst>
              <a:gd name="adj" fmla="val 50000"/>
            </a:avLst>
          </a:prstGeom>
          <a:solidFill>
            <a:srgbClr val="38D4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4" name="Rectangle: Rounded Corners 13"/>
          <p:cNvSpPr/>
          <p:nvPr/>
        </p:nvSpPr>
        <p:spPr>
          <a:xfrm rot="2470524">
            <a:off x="8962243" y="8772387"/>
            <a:ext cx="4738769" cy="820297"/>
          </a:xfrm>
          <a:prstGeom prst="roundRect">
            <a:avLst>
              <a:gd name="adj" fmla="val 50000"/>
            </a:avLst>
          </a:prstGeom>
          <a:solidFill>
            <a:srgbClr val="7D6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8" name="Rectangle 17"/>
          <p:cNvSpPr/>
          <p:nvPr/>
        </p:nvSpPr>
        <p:spPr>
          <a:xfrm>
            <a:off x="1417820" y="4702664"/>
            <a:ext cx="6284380" cy="3696653"/>
          </a:xfrm>
          <a:prstGeom prst="rect">
            <a:avLst/>
          </a:prstGeom>
        </p:spPr>
        <p:txBody>
          <a:bodyPr wrap="square">
            <a:spAutoFit/>
          </a:bodyPr>
          <a:lstStyle/>
          <a:p>
            <a:pPr algn="just">
              <a:lnSpc>
                <a:spcPct val="200000"/>
              </a:lnSpc>
            </a:pPr>
            <a:r>
              <a:rPr lang="en-US" sz="2001" dirty="0">
                <a:solidFill>
                  <a:schemeClr val="tx1">
                    <a:lumMod val="75000"/>
                    <a:lumOff val="25000"/>
                  </a:schemeClr>
                </a:solidFill>
                <a:latin typeface="Montserrat" panose="00000500000000000000" pitchFamily="50" charset="0"/>
                <a:cs typeface="Lao UI" panose="020B0502040204020203" pitchFamily="34" charset="0"/>
              </a:rPr>
              <a:t>SQL tables are essential components of a relational database. They store data in a structured format and play a crucial role in database management. Creating tables with the right structure is vital for efficient data storage and retrieval.</a:t>
            </a:r>
          </a:p>
        </p:txBody>
      </p:sp>
      <p:sp>
        <p:nvSpPr>
          <p:cNvPr id="19" name="TextBox 18"/>
          <p:cNvSpPr txBox="1"/>
          <p:nvPr/>
        </p:nvSpPr>
        <p:spPr>
          <a:xfrm>
            <a:off x="1415019" y="3713750"/>
            <a:ext cx="6933308" cy="523541"/>
          </a:xfrm>
          <a:prstGeom prst="rect">
            <a:avLst/>
          </a:prstGeom>
          <a:noFill/>
        </p:spPr>
        <p:txBody>
          <a:bodyPr wrap="none" rtlCol="0">
            <a:spAutoFit/>
          </a:bodyPr>
          <a:lstStyle/>
          <a:p>
            <a:r>
              <a:rPr lang="en-US" sz="2802" b="1" spc="600" dirty="0">
                <a:solidFill>
                  <a:schemeClr val="tx1">
                    <a:lumMod val="85000"/>
                    <a:lumOff val="15000"/>
                  </a:schemeClr>
                </a:solidFill>
                <a:latin typeface="Montserrat Light" panose="00000400000000000000" pitchFamily="50" charset="0"/>
                <a:cs typeface="Lao UI" panose="020B0502040204020203" pitchFamily="34" charset="0"/>
              </a:rPr>
              <a:t>Introduction to SQL Tables</a:t>
            </a:r>
          </a:p>
        </p:txBody>
      </p:sp>
      <p:cxnSp>
        <p:nvCxnSpPr>
          <p:cNvPr id="20" name="Straight Connector 19"/>
          <p:cNvCxnSpPr/>
          <p:nvPr/>
        </p:nvCxnSpPr>
        <p:spPr>
          <a:xfrm>
            <a:off x="1492849" y="4514561"/>
            <a:ext cx="1427356"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3675D1E-89E8-4F3C-8682-758CEDBBE189}"/>
              </a:ext>
            </a:extLst>
          </p:cNvPr>
          <p:cNvCxnSpPr>
            <a:cxnSpLocks/>
          </p:cNvCxnSpPr>
          <p:nvPr/>
        </p:nvCxnSpPr>
        <p:spPr>
          <a:xfrm>
            <a:off x="8490198" y="2024893"/>
            <a:ext cx="1320304"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00BF698-C953-4BC3-819F-E605D280EAE3}"/>
              </a:ext>
            </a:extLst>
          </p:cNvPr>
          <p:cNvSpPr txBox="1"/>
          <p:nvPr/>
        </p:nvSpPr>
        <p:spPr>
          <a:xfrm rot="16200000">
            <a:off x="15964001" y="4980414"/>
            <a:ext cx="3892412" cy="338875"/>
          </a:xfrm>
          <a:prstGeom prst="rect">
            <a:avLst/>
          </a:prstGeom>
          <a:noFill/>
        </p:spPr>
        <p:txBody>
          <a:bodyPr wrap="none" rtlCol="0">
            <a:spAutoFit/>
          </a:bodyPr>
          <a:lstStyle/>
          <a:p>
            <a:r>
              <a:rPr lang="en-US" sz="1602" spc="600" dirty="0">
                <a:solidFill>
                  <a:schemeClr val="bg1">
                    <a:lumMod val="85000"/>
                  </a:schemeClr>
                </a:solidFill>
                <a:latin typeface="Montserrat SemiBold" panose="00000700000000000000" pitchFamily="50" charset="0"/>
              </a:rPr>
              <a:t>WWW.ELEMENTS.COM</a:t>
            </a:r>
          </a:p>
        </p:txBody>
      </p:sp>
      <p:sp>
        <p:nvSpPr>
          <p:cNvPr id="23" name="TextBox 22">
            <a:extLst>
              <a:ext uri="{FF2B5EF4-FFF2-40B4-BE49-F238E27FC236}">
                <a16:creationId xmlns:a16="http://schemas.microsoft.com/office/drawing/2014/main" id="{087A7E40-5AA1-4E77-A603-B766D39BBAFD}"/>
              </a:ext>
            </a:extLst>
          </p:cNvPr>
          <p:cNvSpPr txBox="1"/>
          <p:nvPr/>
        </p:nvSpPr>
        <p:spPr>
          <a:xfrm rot="16200000">
            <a:off x="-1681618" y="4980414"/>
            <a:ext cx="4121641" cy="338875"/>
          </a:xfrm>
          <a:prstGeom prst="rect">
            <a:avLst/>
          </a:prstGeom>
          <a:noFill/>
        </p:spPr>
        <p:txBody>
          <a:bodyPr wrap="none" rtlCol="0">
            <a:spAutoFit/>
          </a:bodyPr>
          <a:lstStyle/>
          <a:p>
            <a:r>
              <a:rPr lang="en-US" sz="1602" spc="600" dirty="0">
                <a:solidFill>
                  <a:schemeClr val="bg1">
                    <a:lumMod val="85000"/>
                  </a:schemeClr>
                </a:solidFill>
                <a:latin typeface="Montserrat SemiBold" panose="00000700000000000000" pitchFamily="50" charset="0"/>
              </a:rPr>
              <a:t>FULL SERVICE AGENCY</a:t>
            </a:r>
          </a:p>
        </p:txBody>
      </p:sp>
      <p:sp>
        <p:nvSpPr>
          <p:cNvPr id="24" name="TextBox 23">
            <a:extLst>
              <a:ext uri="{FF2B5EF4-FFF2-40B4-BE49-F238E27FC236}">
                <a16:creationId xmlns:a16="http://schemas.microsoft.com/office/drawing/2014/main" id="{4D971121-9F80-4F40-B23D-FFF6A9196778}"/>
              </a:ext>
            </a:extLst>
          </p:cNvPr>
          <p:cNvSpPr txBox="1"/>
          <p:nvPr/>
        </p:nvSpPr>
        <p:spPr>
          <a:xfrm>
            <a:off x="8938595" y="9759771"/>
            <a:ext cx="423514" cy="369460"/>
          </a:xfrm>
          <a:prstGeom prst="rect">
            <a:avLst/>
          </a:prstGeom>
          <a:noFill/>
        </p:spPr>
        <p:txBody>
          <a:bodyPr wrap="none" rtlCol="0">
            <a:spAutoFit/>
          </a:bodyPr>
          <a:lstStyle/>
          <a:p>
            <a:pPr algn="ctr"/>
            <a:r>
              <a:rPr lang="en-US" sz="1801" dirty="0">
                <a:solidFill>
                  <a:schemeClr val="bg1">
                    <a:lumMod val="75000"/>
                  </a:schemeClr>
                </a:solidFill>
                <a:latin typeface="Montserrat Medium" panose="00000600000000000000" pitchFamily="50" charset="0"/>
              </a:rPr>
              <a:t>01</a:t>
            </a:r>
          </a:p>
        </p:txBody>
      </p:sp>
      <p:pic>
        <p:nvPicPr>
          <p:cNvPr id="6" name="2">
            <a:hlinkClick r:id="" action="ppaction://media"/>
            <a:extLst>
              <a:ext uri="{FF2B5EF4-FFF2-40B4-BE49-F238E27FC236}">
                <a16:creationId xmlns:a16="http://schemas.microsoft.com/office/drawing/2014/main" id="{8273452C-4EE9-5B0B-1312-13A9CC00AA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1337" y="403011"/>
            <a:ext cx="487363" cy="487363"/>
          </a:xfrm>
          <a:prstGeom prst="rect">
            <a:avLst/>
          </a:prstGeom>
        </p:spPr>
      </p:pic>
    </p:spTree>
    <p:extLst>
      <p:ext uri="{BB962C8B-B14F-4D97-AF65-F5344CB8AC3E}">
        <p14:creationId xmlns:p14="http://schemas.microsoft.com/office/powerpoint/2010/main" val="4291181541"/>
      </p:ext>
    </p:extLst>
  </p:cSld>
  <p:clrMapOvr>
    <a:masterClrMapping/>
  </p:clrMapOvr>
  <mc:AlternateContent xmlns:mc="http://schemas.openxmlformats.org/markup-compatibility/2006" xmlns:p14="http://schemas.microsoft.com/office/powerpoint/2010/main">
    <mc:Choice Requires="p14">
      <p:transition spd="slow" p14:dur="2000" advTm="11128"/>
    </mc:Choice>
    <mc:Fallback xmlns="">
      <p:transition spd="slow" advTm="11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1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9172" b="9172"/>
          <a:stretch/>
        </p:blipFill>
        <p:spPr>
          <a:xfrm>
            <a:off x="539752" y="2245591"/>
            <a:ext cx="9332430"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22004" y="3489779"/>
            <a:ext cx="7128875" cy="1077539"/>
          </a:xfrm>
          <a:prstGeom prst="rect">
            <a:avLst/>
          </a:prstGeom>
          <a:noFill/>
        </p:spPr>
        <p:txBody>
          <a:bodyPr wrap="none" rtlCol="0">
            <a:spAutoFit/>
          </a:bodyPr>
          <a:lstStyle/>
          <a:p>
            <a:r>
              <a:rPr lang="en-US" sz="3200" spc="300" dirty="0">
                <a:gradFill>
                  <a:gsLst>
                    <a:gs pos="0">
                      <a:srgbClr val="7D6BDD"/>
                    </a:gs>
                    <a:gs pos="69000">
                      <a:srgbClr val="F54C75"/>
                    </a:gs>
                  </a:gsLst>
                  <a:path path="circle">
                    <a:fillToRect l="100000" t="100000"/>
                  </a:path>
                </a:gradFill>
                <a:latin typeface="Montserrat ExtraBold" panose="00000900000000000000" pitchFamily="50" charset="0"/>
              </a:rPr>
              <a:t>Syntax for Creating Tables</a:t>
            </a:r>
            <a:r>
              <a:rPr lang="en-US" sz="3200" spc="300" dirty="0">
                <a:solidFill>
                  <a:schemeClr val="tx1">
                    <a:lumMod val="85000"/>
                    <a:lumOff val="15000"/>
                  </a:schemeClr>
                </a:solidFill>
                <a:latin typeface="Montserrat ExtraBold" panose="00000900000000000000" pitchFamily="50" charset="0"/>
                <a:cs typeface="Lao UI" panose="020B0502040204020203" pitchFamily="34" charset="0"/>
              </a:rPr>
              <a:t> </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22004" y="4572638"/>
            <a:ext cx="7017843" cy="4741491"/>
          </a:xfrm>
          <a:prstGeom prst="rect">
            <a:avLst/>
          </a:prstGeom>
        </p:spPr>
        <p:txBody>
          <a:bodyPr wrap="square">
            <a:spAutoFit/>
          </a:bodyPr>
          <a:lstStyle/>
          <a:p>
            <a:pPr marL="12700" marR="5080">
              <a:lnSpc>
                <a:spcPct val="99800"/>
              </a:lnSpc>
              <a:spcBef>
                <a:spcPts val="100"/>
              </a:spcBef>
            </a:pPr>
            <a:r>
              <a:rPr lang="en-US" sz="2400" dirty="0">
                <a:cs typeface="Trebuchet MS"/>
              </a:rPr>
              <a:t>To create a table in SQL, use the command: CREATE TABLE. The syntax includes specifying the table name, column names, data types for each column, and any constraints.</a:t>
            </a:r>
          </a:p>
          <a:p>
            <a:pPr marL="12700" marR="5080">
              <a:lnSpc>
                <a:spcPct val="99800"/>
              </a:lnSpc>
              <a:spcBef>
                <a:spcPts val="100"/>
              </a:spcBef>
            </a:pPr>
            <a:endParaRPr lang="en-US" sz="2400" dirty="0">
              <a:cs typeface="Trebuchet MS"/>
            </a:endParaRPr>
          </a:p>
          <a:p>
            <a:pPr marL="12700" marR="5080">
              <a:lnSpc>
                <a:spcPct val="99800"/>
              </a:lnSpc>
              <a:spcBef>
                <a:spcPts val="100"/>
              </a:spcBef>
            </a:pPr>
            <a:r>
              <a:rPr lang="en-US" sz="2400" dirty="0">
                <a:cs typeface="Trebuchet MS"/>
              </a:rPr>
              <a:t>For example:</a:t>
            </a:r>
          </a:p>
          <a:p>
            <a:pPr marL="12700" marR="5080">
              <a:lnSpc>
                <a:spcPct val="99800"/>
              </a:lnSpc>
              <a:spcBef>
                <a:spcPts val="100"/>
              </a:spcBef>
            </a:pPr>
            <a:r>
              <a:rPr lang="en-US" sz="2400" dirty="0">
                <a:cs typeface="Trebuchet MS"/>
              </a:rPr>
              <a:t>CREATE TABLE </a:t>
            </a:r>
            <a:r>
              <a:rPr lang="en-US" sz="2400" dirty="0" err="1">
                <a:cs typeface="Trebuchet MS"/>
              </a:rPr>
              <a:t>table_name</a:t>
            </a:r>
            <a:r>
              <a:rPr lang="en-US" sz="2400" dirty="0">
                <a:cs typeface="Trebuchet MS"/>
              </a:rPr>
              <a:t> (</a:t>
            </a:r>
          </a:p>
          <a:p>
            <a:pPr marL="12700" marR="5080">
              <a:lnSpc>
                <a:spcPct val="99800"/>
              </a:lnSpc>
              <a:spcBef>
                <a:spcPts val="100"/>
              </a:spcBef>
            </a:pPr>
            <a:r>
              <a:rPr lang="en-US" sz="2400" dirty="0">
                <a:cs typeface="Trebuchet MS"/>
              </a:rPr>
              <a:t>    column1 datatype,</a:t>
            </a:r>
          </a:p>
          <a:p>
            <a:pPr marL="12700" marR="5080">
              <a:lnSpc>
                <a:spcPct val="99800"/>
              </a:lnSpc>
              <a:spcBef>
                <a:spcPts val="100"/>
              </a:spcBef>
            </a:pPr>
            <a:r>
              <a:rPr lang="en-US" sz="2400" dirty="0">
                <a:cs typeface="Trebuchet MS"/>
              </a:rPr>
              <a:t>    column2 datatype,</a:t>
            </a:r>
          </a:p>
          <a:p>
            <a:pPr marL="12700" marR="5080">
              <a:lnSpc>
                <a:spcPct val="99800"/>
              </a:lnSpc>
              <a:spcBef>
                <a:spcPts val="100"/>
              </a:spcBef>
            </a:pPr>
            <a:r>
              <a:rPr lang="en-US" sz="2400" dirty="0">
                <a:cs typeface="Trebuchet MS"/>
              </a:rPr>
              <a:t>    ...</a:t>
            </a:r>
          </a:p>
          <a:p>
            <a:pPr marL="12700" marR="5080">
              <a:lnSpc>
                <a:spcPct val="99800"/>
              </a:lnSpc>
              <a:spcBef>
                <a:spcPts val="100"/>
              </a:spcBef>
            </a:pPr>
            <a:r>
              <a:rPr lang="en-US" sz="2400" dirty="0">
                <a:cs typeface="Trebuchet MS"/>
              </a:rPr>
              <a:t>);</a:t>
            </a:r>
          </a:p>
          <a:p>
            <a:pPr algn="just">
              <a:lnSpc>
                <a:spcPct val="150000"/>
              </a:lnSpc>
            </a:pPr>
            <a:endParaRPr lang="en-US" sz="2400" dirty="0">
              <a:solidFill>
                <a:schemeClr val="tx1">
                  <a:lumMod val="75000"/>
                  <a:lumOff val="25000"/>
                </a:schemeClr>
              </a:solidFill>
              <a:cs typeface="Lao UI" panose="020B0502040204020203" pitchFamily="34" charset="0"/>
            </a:endParaRPr>
          </a:p>
        </p:txBody>
      </p:sp>
      <p:pic>
        <p:nvPicPr>
          <p:cNvPr id="14" name="3">
            <a:hlinkClick r:id="" action="ppaction://media"/>
            <a:extLst>
              <a:ext uri="{FF2B5EF4-FFF2-40B4-BE49-F238E27FC236}">
                <a16:creationId xmlns:a16="http://schemas.microsoft.com/office/drawing/2014/main" id="{72E083FB-AB00-5D33-4473-A1A48E8F44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6070" y="273050"/>
            <a:ext cx="487363" cy="487363"/>
          </a:xfrm>
          <a:prstGeom prst="rect">
            <a:avLst/>
          </a:prstGeom>
        </p:spPr>
      </p:pic>
    </p:spTree>
    <p:extLst>
      <p:ext uri="{BB962C8B-B14F-4D97-AF65-F5344CB8AC3E}">
        <p14:creationId xmlns:p14="http://schemas.microsoft.com/office/powerpoint/2010/main" val="745293817"/>
      </p:ext>
    </p:extLst>
  </p:cSld>
  <p:clrMapOvr>
    <a:masterClrMapping/>
  </p:clrMapOvr>
  <mc:AlternateContent xmlns:mc="http://schemas.openxmlformats.org/markup-compatibility/2006" xmlns:p14="http://schemas.microsoft.com/office/powerpoint/2010/main">
    <mc:Choice Requires="p14">
      <p:transition spd="slow" p14:dur="2000" advTm="15072"/>
    </mc:Choice>
    <mc:Fallback xmlns="">
      <p:transition spd="slow" advTm="1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72"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42" b="42"/>
          <a:stretch/>
        </p:blipFill>
        <p:spPr>
          <a:xfrm>
            <a:off x="191519" y="2330450"/>
            <a:ext cx="9712141" cy="6400800"/>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592920"/>
            <a:ext cx="7625806" cy="585097"/>
          </a:xfrm>
          <a:prstGeom prst="rect">
            <a:avLst/>
          </a:prstGeom>
          <a:noFill/>
        </p:spPr>
        <p:txBody>
          <a:bodyPr wrap="non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Defining Table Structure</a:t>
            </a:r>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When creating a table, define the structure by specifying the columns it will contain. Each column should have a data type (e.g., INT, VARCHAR, DATE) that determines the kind of data it can store. Additionally, consider using constraints like NULL or NOT NULL to ensure data integrity.</a:t>
            </a:r>
          </a:p>
        </p:txBody>
      </p:sp>
      <p:pic>
        <p:nvPicPr>
          <p:cNvPr id="6" name="4">
            <a:hlinkClick r:id="" action="ppaction://media"/>
            <a:extLst>
              <a:ext uri="{FF2B5EF4-FFF2-40B4-BE49-F238E27FC236}">
                <a16:creationId xmlns:a16="http://schemas.microsoft.com/office/drawing/2014/main" id="{3F382C72-F0EA-A9AB-55C9-CCC5E4C5E3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950" y="349250"/>
            <a:ext cx="487363" cy="487363"/>
          </a:xfrm>
          <a:prstGeom prst="rect">
            <a:avLst/>
          </a:prstGeom>
        </p:spPr>
      </p:pic>
    </p:spTree>
    <p:extLst>
      <p:ext uri="{BB962C8B-B14F-4D97-AF65-F5344CB8AC3E}">
        <p14:creationId xmlns:p14="http://schemas.microsoft.com/office/powerpoint/2010/main" val="2921546310"/>
      </p:ext>
    </p:extLst>
  </p:cSld>
  <p:clrMapOvr>
    <a:masterClrMapping/>
  </p:clrMapOvr>
  <mc:AlternateContent xmlns:mc="http://schemas.openxmlformats.org/markup-compatibility/2006" xmlns:p14="http://schemas.microsoft.com/office/powerpoint/2010/main">
    <mc:Choice Requires="p14">
      <p:transition spd="slow" p14:dur="2000" advTm="6765"/>
    </mc:Choice>
    <mc:Fallback xmlns="">
      <p:transition spd="slow" advTm="6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8259" r="8259"/>
          <a:stretch/>
        </p:blipFill>
        <p:spPr>
          <a:xfrm>
            <a:off x="191518" y="2245591"/>
            <a:ext cx="9712145" cy="6595873"/>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0" y="3592920"/>
            <a:ext cx="6235279" cy="1077859"/>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Adding Constraints</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Constraints in SQL tables enforce rules and relationships between data. Common constraints include PRIMARY KEY (uniquely identifies each record), FOREIGN KEY (establishes a link between tables), UNIQUE (ensures values are unique), and CHECK (defines conditions for column values).</a:t>
            </a:r>
          </a:p>
        </p:txBody>
      </p:sp>
      <p:pic>
        <p:nvPicPr>
          <p:cNvPr id="6" name="5">
            <a:hlinkClick r:id="" action="ppaction://media"/>
            <a:extLst>
              <a:ext uri="{FF2B5EF4-FFF2-40B4-BE49-F238E27FC236}">
                <a16:creationId xmlns:a16="http://schemas.microsoft.com/office/drawing/2014/main" id="{ADF63BD8-5555-5A02-C99F-F2E3EC3857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550" y="425450"/>
            <a:ext cx="487363" cy="487363"/>
          </a:xfrm>
          <a:prstGeom prst="rect">
            <a:avLst/>
          </a:prstGeom>
        </p:spPr>
      </p:pic>
    </p:spTree>
    <p:extLst>
      <p:ext uri="{BB962C8B-B14F-4D97-AF65-F5344CB8AC3E}">
        <p14:creationId xmlns:p14="http://schemas.microsoft.com/office/powerpoint/2010/main" val="3622873596"/>
      </p:ext>
    </p:extLst>
  </p:cSld>
  <p:clrMapOvr>
    <a:masterClrMapping/>
  </p:clrMapOvr>
  <mc:AlternateContent xmlns:mc="http://schemas.openxmlformats.org/markup-compatibility/2006" xmlns:p14="http://schemas.microsoft.com/office/powerpoint/2010/main">
    <mc:Choice Requires="p14">
      <p:transition spd="slow" p14:dur="2000" advTm="10919"/>
    </mc:Choice>
    <mc:Fallback xmlns="">
      <p:transition spd="slow" advTm="10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9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8671" r="8671"/>
          <a:stretch/>
        </p:blipFill>
        <p:spPr>
          <a:xfrm>
            <a:off x="539752" y="2209036"/>
            <a:ext cx="9363909" cy="6595873"/>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8476652" y="2209036"/>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64752" y="3333727"/>
            <a:ext cx="8124041" cy="585097"/>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Example of Creating Tables</a:t>
            </a:r>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2251065"/>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Let's create a sample table:</a:t>
            </a:r>
          </a:p>
          <a:p>
            <a:pPr algn="just">
              <a:lnSpc>
                <a:spcPct val="150000"/>
              </a:lnSpc>
            </a:pPr>
            <a:r>
              <a:rPr lang="en-US" sz="2400" dirty="0">
                <a:solidFill>
                  <a:schemeClr val="tx1">
                    <a:lumMod val="75000"/>
                    <a:lumOff val="25000"/>
                  </a:schemeClr>
                </a:solidFill>
                <a:cs typeface="Lao UI" panose="020B0502040204020203" pitchFamily="34" charset="0"/>
              </a:rPr>
              <a:t>In this example, we create an "employees" table with columns for employee no, </a:t>
            </a:r>
            <a:r>
              <a:rPr lang="en-US" sz="2400" dirty="0" err="1">
                <a:solidFill>
                  <a:schemeClr val="tx1">
                    <a:lumMod val="75000"/>
                    <a:lumOff val="25000"/>
                  </a:schemeClr>
                </a:solidFill>
                <a:cs typeface="Lao UI" panose="020B0502040204020203" pitchFamily="34" charset="0"/>
              </a:rPr>
              <a:t>emploee</a:t>
            </a:r>
            <a:r>
              <a:rPr lang="en-US" sz="2400" dirty="0">
                <a:solidFill>
                  <a:schemeClr val="tx1">
                    <a:lumMod val="75000"/>
                    <a:lumOff val="25000"/>
                  </a:schemeClr>
                </a:solidFill>
                <a:cs typeface="Lao UI" panose="020B0502040204020203" pitchFamily="34" charset="0"/>
              </a:rPr>
              <a:t> name, job title, hire </a:t>
            </a:r>
            <a:r>
              <a:rPr lang="en-US" sz="2400" dirty="0" err="1">
                <a:solidFill>
                  <a:schemeClr val="tx1">
                    <a:lumMod val="75000"/>
                    <a:lumOff val="25000"/>
                  </a:schemeClr>
                </a:solidFill>
                <a:cs typeface="Lao UI" panose="020B0502040204020203" pitchFamily="34" charset="0"/>
              </a:rPr>
              <a:t>date,salary</a:t>
            </a:r>
            <a:r>
              <a:rPr lang="en-US" sz="2400" dirty="0">
                <a:solidFill>
                  <a:schemeClr val="tx1">
                    <a:lumMod val="75000"/>
                    <a:lumOff val="25000"/>
                  </a:schemeClr>
                </a:solidFill>
                <a:cs typeface="Lao UI" panose="020B0502040204020203" pitchFamily="34" charset="0"/>
              </a:rPr>
              <a:t> and department.</a:t>
            </a:r>
          </a:p>
        </p:txBody>
      </p:sp>
      <p:pic>
        <p:nvPicPr>
          <p:cNvPr id="6" name="6">
            <a:hlinkClick r:id="" action="ppaction://media"/>
            <a:extLst>
              <a:ext uri="{FF2B5EF4-FFF2-40B4-BE49-F238E27FC236}">
                <a16:creationId xmlns:a16="http://schemas.microsoft.com/office/drawing/2014/main" id="{05D95A2A-ECE2-617D-E4AE-E93036363E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752" y="349250"/>
            <a:ext cx="487363" cy="487363"/>
          </a:xfrm>
          <a:prstGeom prst="rect">
            <a:avLst/>
          </a:prstGeom>
        </p:spPr>
      </p:pic>
    </p:spTree>
    <p:extLst>
      <p:ext uri="{BB962C8B-B14F-4D97-AF65-F5344CB8AC3E}">
        <p14:creationId xmlns:p14="http://schemas.microsoft.com/office/powerpoint/2010/main" val="3319659995"/>
      </p:ext>
    </p:extLst>
  </p:cSld>
  <p:clrMapOvr>
    <a:masterClrMapping/>
  </p:clrMapOvr>
  <mc:AlternateContent xmlns:mc="http://schemas.openxmlformats.org/markup-compatibility/2006" xmlns:p14="http://schemas.microsoft.com/office/powerpoint/2010/main">
    <mc:Choice Requires="p14">
      <p:transition spd="slow" p14:dur="2000" advTm="13374"/>
    </mc:Choice>
    <mc:Fallback xmlns="">
      <p:transition spd="slow" advTm="13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7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5369" b="15369"/>
          <a:stretch/>
        </p:blipFill>
        <p:spPr>
          <a:xfrm>
            <a:off x="191520" y="2245591"/>
            <a:ext cx="9712136"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167365"/>
            <a:ext cx="7017840" cy="1570623"/>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Best Practices for Table Creation</a:t>
            </a:r>
          </a:p>
          <a:p>
            <a:endParaRPr lang="en-US" sz="3202" spc="600" dirty="0">
              <a:solidFill>
                <a:schemeClr val="tx1">
                  <a:lumMod val="85000"/>
                  <a:lumOff val="15000"/>
                </a:schemeClr>
              </a:solidFill>
              <a:latin typeface="Montserrat ExtraBold" panose="00000900000000000000" pitchFamily="50" charset="0"/>
              <a:cs typeface="Lao UI" panose="020B0502040204020203" pitchFamily="34" charset="0"/>
            </a:endParaRP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Designing tables effectively involves normalization to minimize redundancy and ensure data integrity. Follow best practices such as avoiding duplicate data, organizing data logically, and using appropriate data types to optimize performance and maintain a well-structured database.</a:t>
            </a:r>
          </a:p>
        </p:txBody>
      </p:sp>
      <p:pic>
        <p:nvPicPr>
          <p:cNvPr id="3" name="7">
            <a:hlinkClick r:id="" action="ppaction://media"/>
            <a:extLst>
              <a:ext uri="{FF2B5EF4-FFF2-40B4-BE49-F238E27FC236}">
                <a16:creationId xmlns:a16="http://schemas.microsoft.com/office/drawing/2014/main" id="{813E3EF1-7462-EFCB-C8D4-B94EDE901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750" y="425450"/>
            <a:ext cx="487363" cy="487363"/>
          </a:xfrm>
          <a:prstGeom prst="rect">
            <a:avLst/>
          </a:prstGeom>
        </p:spPr>
      </p:pic>
    </p:spTree>
    <p:extLst>
      <p:ext uri="{BB962C8B-B14F-4D97-AF65-F5344CB8AC3E}">
        <p14:creationId xmlns:p14="http://schemas.microsoft.com/office/powerpoint/2010/main" val="4005052379"/>
      </p:ext>
    </p:extLst>
  </p:cSld>
  <p:clrMapOvr>
    <a:masterClrMapping/>
  </p:clrMapOvr>
  <mc:AlternateContent xmlns:mc="http://schemas.openxmlformats.org/markup-compatibility/2006" xmlns:p14="http://schemas.microsoft.com/office/powerpoint/2010/main">
    <mc:Choice Requires="p14">
      <p:transition spd="slow" p14:dur="2000" advTm="13374"/>
    </mc:Choice>
    <mc:Fallback xmlns="">
      <p:transition spd="slow" advTm="13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635" b="635"/>
          <a:stretch/>
        </p:blipFill>
        <p:spPr>
          <a:xfrm>
            <a:off x="539752" y="2245591"/>
            <a:ext cx="9363908"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167365"/>
            <a:ext cx="7017840" cy="585097"/>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Conclusion</a:t>
            </a:r>
            <a:endParaRPr lang="en-US" sz="3202" spc="600" dirty="0">
              <a:solidFill>
                <a:schemeClr val="tx1">
                  <a:lumMod val="85000"/>
                  <a:lumOff val="15000"/>
                </a:schemeClr>
              </a:solidFill>
              <a:latin typeface="Montserrat ExtraBold" panose="00000900000000000000" pitchFamily="50" charset="0"/>
              <a:cs typeface="Lao UI" panose="020B0502040204020203" pitchFamily="34" charset="0"/>
            </a:endParaRP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2805063"/>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Creating tables in SQL is a fundamental aspect of database management. By understanding the syntax, structure, and constraints, you can build tables that store data efficiently and support effective database operations.</a:t>
            </a:r>
          </a:p>
        </p:txBody>
      </p:sp>
      <p:pic>
        <p:nvPicPr>
          <p:cNvPr id="6" name="8">
            <a:hlinkClick r:id="" action="ppaction://media"/>
            <a:extLst>
              <a:ext uri="{FF2B5EF4-FFF2-40B4-BE49-F238E27FC236}">
                <a16:creationId xmlns:a16="http://schemas.microsoft.com/office/drawing/2014/main" id="{51D908A2-5D4B-F810-1C0D-BD78B73246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6070" y="273050"/>
            <a:ext cx="487363" cy="487363"/>
          </a:xfrm>
          <a:prstGeom prst="rect">
            <a:avLst/>
          </a:prstGeom>
        </p:spPr>
      </p:pic>
    </p:spTree>
    <p:extLst>
      <p:ext uri="{BB962C8B-B14F-4D97-AF65-F5344CB8AC3E}">
        <p14:creationId xmlns:p14="http://schemas.microsoft.com/office/powerpoint/2010/main" val="2339896538"/>
      </p:ext>
    </p:extLst>
  </p:cSld>
  <p:clrMapOvr>
    <a:masterClrMapping/>
  </p:clrMapOvr>
  <mc:AlternateContent xmlns:mc="http://schemas.openxmlformats.org/markup-compatibility/2006" xmlns:p14="http://schemas.microsoft.com/office/powerpoint/2010/main">
    <mc:Choice Requires="p14">
      <p:transition spd="slow" p14:dur="2000" advTm="10057"/>
    </mc:Choice>
    <mc:Fallback xmlns="">
      <p:transition spd="slow" advTm="10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5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0" y="0"/>
            <a:ext cx="18328821" cy="10560050"/>
          </a:xfrm>
          <a:prstGeom prst="rect">
            <a:avLst/>
          </a:prstGeom>
        </p:spPr>
      </p:pic>
      <p:sp>
        <p:nvSpPr>
          <p:cNvPr id="18" name="Title 17">
            <a:extLst>
              <a:ext uri="{FF2B5EF4-FFF2-40B4-BE49-F238E27FC236}">
                <a16:creationId xmlns:a16="http://schemas.microsoft.com/office/drawing/2014/main" id="{F0969DAA-0982-65EF-E5AC-B057839CBC4B}"/>
              </a:ext>
            </a:extLst>
          </p:cNvPr>
          <p:cNvSpPr>
            <a:spLocks noGrp="1"/>
          </p:cNvSpPr>
          <p:nvPr>
            <p:ph type="title"/>
          </p:nvPr>
        </p:nvSpPr>
        <p:spPr>
          <a:xfrm>
            <a:off x="3740150" y="5149850"/>
            <a:ext cx="12192000" cy="1477328"/>
          </a:xfrm>
        </p:spPr>
        <p:txBody>
          <a:bodyPr/>
          <a:lstStyle/>
          <a:p>
            <a:r>
              <a:rPr lang="en-US" sz="3200" b="0" dirty="0">
                <a:latin typeface="+mn-lt"/>
              </a:rPr>
              <a:t>                                      Thank you for your attention.</a:t>
            </a:r>
            <a:br>
              <a:rPr lang="en-US" sz="3200" b="0" dirty="0">
                <a:latin typeface="+mn-lt"/>
              </a:rPr>
            </a:br>
            <a:r>
              <a:rPr lang="en-US" sz="3200" b="0" dirty="0">
                <a:latin typeface="+mn-lt"/>
              </a:rPr>
              <a:t>Creating tables in SQL is a foundational skill in database management that can significantly impact the performance and usability of databases.</a:t>
            </a:r>
            <a:endParaRPr lang="en-IN" sz="3200" b="0" dirty="0">
              <a:latin typeface="+mn-lt"/>
            </a:endParaRPr>
          </a:p>
        </p:txBody>
      </p:sp>
      <p:sp>
        <p:nvSpPr>
          <p:cNvPr id="19" name="TextBox 18">
            <a:extLst>
              <a:ext uri="{FF2B5EF4-FFF2-40B4-BE49-F238E27FC236}">
                <a16:creationId xmlns:a16="http://schemas.microsoft.com/office/drawing/2014/main" id="{ED9007CE-E7EF-BFF4-B00A-6A36F6BAD1FB}"/>
              </a:ext>
            </a:extLst>
          </p:cNvPr>
          <p:cNvSpPr txBox="1"/>
          <p:nvPr/>
        </p:nvSpPr>
        <p:spPr>
          <a:xfrm>
            <a:off x="5892927" y="3092450"/>
            <a:ext cx="7524623" cy="3046988"/>
          </a:xfrm>
          <a:prstGeom prst="rect">
            <a:avLst/>
          </a:prstGeom>
          <a:noFill/>
        </p:spPr>
        <p:txBody>
          <a:bodyPr wrap="square" rtlCol="0">
            <a:spAutoFit/>
          </a:bodyPr>
          <a:lstStyle/>
          <a:p>
            <a:pPr algn="ctr"/>
            <a:r>
              <a:rPr lang="en-US" sz="9600" spc="300" dirty="0">
                <a:gradFill>
                  <a:gsLst>
                    <a:gs pos="0">
                      <a:srgbClr val="7D6BDD"/>
                    </a:gs>
                    <a:gs pos="69000">
                      <a:srgbClr val="F54C75"/>
                    </a:gs>
                  </a:gsLst>
                  <a:path path="circle">
                    <a:fillToRect l="100000" t="100000"/>
                  </a:path>
                </a:gradFill>
                <a:latin typeface="Montserrat ExtraBold" panose="00000900000000000000" pitchFamily="50" charset="0"/>
              </a:rPr>
              <a:t>THANKS!</a:t>
            </a:r>
            <a:endParaRPr lang="en-US" sz="9600" spc="300" dirty="0">
              <a:solidFill>
                <a:schemeClr val="tx1">
                  <a:lumMod val="85000"/>
                  <a:lumOff val="15000"/>
                </a:schemeClr>
              </a:solidFill>
              <a:latin typeface="Montserrat ExtraBold" panose="00000900000000000000" pitchFamily="50" charset="0"/>
              <a:cs typeface="Lao UI" panose="020B0502040204020203" pitchFamily="34" charset="0"/>
            </a:endParaRPr>
          </a:p>
          <a:p>
            <a:r>
              <a:rPr lang="en-US" sz="9600"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pic>
        <p:nvPicPr>
          <p:cNvPr id="5" name="9">
            <a:hlinkClick r:id="" action="ppaction://media"/>
            <a:extLst>
              <a:ext uri="{FF2B5EF4-FFF2-40B4-BE49-F238E27FC236}">
                <a16:creationId xmlns:a16="http://schemas.microsoft.com/office/drawing/2014/main" id="{E255DDFC-83A3-9D1A-7560-E82A04647D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92150" y="425450"/>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84"/>
    </mc:Choice>
    <mc:Fallback xmlns="">
      <p:transition spd="slow" advTm="4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360</TotalTime>
  <Words>412</Words>
  <Application>Microsoft Office PowerPoint</Application>
  <PresentationFormat>Custom</PresentationFormat>
  <Paragraphs>36</Paragraphs>
  <Slides>9</Slides>
  <Notes>0</Notes>
  <HiddenSlides>0</HiddenSlides>
  <MMClips>9</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vt:i4>
      </vt:variant>
    </vt:vector>
  </HeadingPairs>
  <TitlesOfParts>
    <vt:vector size="21" baseType="lpstr">
      <vt:lpstr>-apple-system</vt:lpstr>
      <vt:lpstr>Calibri</vt:lpstr>
      <vt:lpstr>Lao UI</vt:lpstr>
      <vt:lpstr>Montserrat</vt:lpstr>
      <vt:lpstr>Montserrat ExtraBold</vt:lpstr>
      <vt:lpstr>Montserrat Light</vt:lpstr>
      <vt:lpstr>Montserrat Medium</vt:lpstr>
      <vt:lpstr>Montserrat SemiBold</vt:lpstr>
      <vt:lpstr>Tahoma</vt:lpstr>
      <vt:lpstr>Trebuchet MS</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for your attention. Creating tables in SQL is a foundational skill in database management that can significantly impact the performance and usability of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Tables  in  SQL</dc:title>
  <dc:creator>Neha</dc:creator>
  <cp:lastModifiedBy>Neha Prasad</cp:lastModifiedBy>
  <cp:revision>3</cp:revision>
  <dcterms:created xsi:type="dcterms:W3CDTF">2024-05-07T07:06:24Z</dcterms:created>
  <dcterms:modified xsi:type="dcterms:W3CDTF">2024-05-07T13:22:18Z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2024-05-07T00:00:00Z</vt:filetime>
  </property>
  <property fmtid="{D5CDD505-2E9C-101B-9397-08002B2CF9AE}" pid="3" name="Creator">
    <vt:lpwstr>Chromium</vt:lpwstr>
  </property>
  <property fmtid="{D5CDD505-2E9C-101B-9397-08002B2CF9AE}" pid="4" name="LastSaved">
    <vt:filetime>2024-05-07T00:00:00Z</vt:filetime>
  </property>
</Properties>
</file>